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3"/>
    <p:restoredTop sz="86395"/>
  </p:normalViewPr>
  <p:slideViewPr>
    <p:cSldViewPr snapToGrid="0" snapToObjects="1">
      <p:cViewPr>
        <p:scale>
          <a:sx n="129" d="100"/>
          <a:sy n="129" d="100"/>
        </p:scale>
        <p:origin x="792" y="464"/>
      </p:cViewPr>
      <p:guideLst/>
    </p:cSldViewPr>
  </p:slideViewPr>
  <p:outlineViewPr>
    <p:cViewPr>
      <p:scale>
        <a:sx n="33" d="100"/>
        <a:sy n="33" d="100"/>
      </p:scale>
      <p:origin x="0" y="-1576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bada80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bada80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ebada80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ebada80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ebada80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ebada809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bada80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bada80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ebada809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ebada809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ebada809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ebada809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c4fbc6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c4fbc6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bada80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bada809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5699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41392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10122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5030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9481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6122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38470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570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42228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41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72378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1326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38703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952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63020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84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77301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7966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513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land worth?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Saleh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Explore time series data, to gauge opportunity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Tighten credible regions / seek domain expertise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an engaging user interface experience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I get a credible quick estimate?</a:t>
            </a:r>
            <a:endParaRPr sz="2400"/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Similar realestate can go for varied prices</a:t>
            </a:r>
            <a:endParaRPr sz="2400"/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Formal valuations can be expensive</a:t>
            </a:r>
            <a:endParaRPr sz="2400"/>
          </a:p>
          <a:p>
            <a:pPr marL="914400" lvl="1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Are some property ads a scam? </a:t>
            </a:r>
            <a:endParaRPr sz="2400"/>
          </a:p>
          <a:p>
            <a:pPr marL="9144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Gather live listing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Cluster based on location and services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Offer a credible interval on price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Estimate availability of services at given location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Landscape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Density depends on location and type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In Riyadh, land is being sold north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50" y="2408976"/>
            <a:ext cx="3719855" cy="22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4660475" y="-2527501"/>
            <a:ext cx="1739727" cy="99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0" y="2408971"/>
            <a:ext cx="3858100" cy="2202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94E06-C23B-C041-9D73-D926875C939D}"/>
              </a:ext>
            </a:extLst>
          </p:cNvPr>
          <p:cNvSpPr txBox="1"/>
          <p:nvPr/>
        </p:nvSpPr>
        <p:spPr>
          <a:xfrm>
            <a:off x="1791478" y="469847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Offerings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170ED-F376-964B-BCD5-DEF1843F7B9A}"/>
              </a:ext>
            </a:extLst>
          </p:cNvPr>
          <p:cNvSpPr txBox="1"/>
          <p:nvPr/>
        </p:nvSpPr>
        <p:spPr>
          <a:xfrm>
            <a:off x="6260841" y="4698475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Listings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Per Meter 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390050" y="1152475"/>
            <a:ext cx="5442300" cy="3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  <a:highlight>
                  <a:srgbClr val="6AA84F"/>
                </a:highlight>
              </a:rPr>
              <a:t>Cheap land</a:t>
            </a:r>
            <a:r>
              <a:rPr lang="en" sz="1600" dirty="0"/>
              <a:t> scattered in low densities outward 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rgbClr val="000000"/>
                </a:solidFill>
                <a:highlight>
                  <a:srgbClr val="FFFF00"/>
                </a:highlight>
              </a:rPr>
              <a:t>Average priced</a:t>
            </a:r>
            <a:r>
              <a:rPr lang="en" sz="1600" dirty="0">
                <a:solidFill>
                  <a:srgbClr val="FFE599"/>
                </a:solidFill>
              </a:rPr>
              <a:t> </a:t>
            </a:r>
            <a:r>
              <a:rPr lang="en" sz="1600" dirty="0"/>
              <a:t>dense towards the north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highlight>
                  <a:srgbClr val="6D9EEB"/>
                </a:highlight>
              </a:rPr>
              <a:t>Above average</a:t>
            </a:r>
            <a:r>
              <a:rPr lang="en" sz="1600" dirty="0"/>
              <a:t> notably south king Salman Rd.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highlight>
                  <a:srgbClr val="DD7E6B"/>
                </a:highlight>
              </a:rPr>
              <a:t>High prices </a:t>
            </a:r>
            <a:r>
              <a:rPr lang="en" sz="1600" dirty="0"/>
              <a:t> associated with larger plots of land</a:t>
            </a:r>
            <a:endParaRPr sz="1600" dirty="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311700" y="1152511"/>
            <a:ext cx="3078349" cy="371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Credible Predictions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Data distribution is captured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Can condition on a location, to derive a credible region for price</a:t>
            </a:r>
            <a:endParaRPr sz="1600" dirty="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632606" y="1772433"/>
            <a:ext cx="6121700" cy="320647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Flexibility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2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Query by conditioning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How many schools or medical center are nearby? 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Being generative, the entire input is modeled 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Can run simulations</a:t>
            </a:r>
            <a:endParaRPr sz="2200" dirty="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4311866" y="1299450"/>
            <a:ext cx="4689410" cy="33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8F3388F-6CC5-D144-BF81-48711036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3119616" y="1614248"/>
            <a:ext cx="2541229" cy="26819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”Ground” Truth?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4122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Conditioning on latitude and longitude: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Avg. price error: 387.61 SAR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R^2 (price): 0.5566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R^2 (schools): 0.9876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Same schools?  </a:t>
            </a: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60433" y="3154053"/>
            <a:ext cx="1819245" cy="160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6446649" y="1431864"/>
            <a:ext cx="1833032" cy="16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7FFA0-3C7F-4840-AFC8-0DB1716F9B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2716916" y="1447064"/>
            <a:ext cx="3534295" cy="330350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5D346-6774-C741-8C03-0C6412D60E05}"/>
              </a:ext>
            </a:extLst>
          </p:cNvPr>
          <p:cNvSpPr txBox="1"/>
          <p:nvPr/>
        </p:nvSpPr>
        <p:spPr>
          <a:xfrm>
            <a:off x="8391931" y="18967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E7E807-B710-1643-8A43-1A8E308F0C2B}"/>
                  </a:ext>
                </a:extLst>
              </p:cNvPr>
              <p:cNvSpPr txBox="1"/>
              <p:nvPr/>
            </p:nvSpPr>
            <p:spPr>
              <a:xfrm>
                <a:off x="8426299" y="367769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E7E807-B710-1643-8A43-1A8E308F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299" y="3677694"/>
                <a:ext cx="186718" cy="276999"/>
              </a:xfrm>
              <a:prstGeom prst="rect">
                <a:avLst/>
              </a:prstGeom>
              <a:blipFill>
                <a:blip r:embed="rId7"/>
                <a:stretch>
                  <a:fillRect l="-18750" r="-250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D0508-B2E1-5446-94C5-733C5BE87E59}"/>
                  </a:ext>
                </a:extLst>
              </p:cNvPr>
              <p:cNvSpPr txBox="1"/>
              <p:nvPr/>
            </p:nvSpPr>
            <p:spPr>
              <a:xfrm>
                <a:off x="8391931" y="207071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D0508-B2E1-5446-94C5-733C5BE8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931" y="2070710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26667" r="-2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89533E5-A024-704C-A17F-0CBC1E207C41}"/>
              </a:ext>
            </a:extLst>
          </p:cNvPr>
          <p:cNvGrpSpPr/>
          <p:nvPr/>
        </p:nvGrpSpPr>
        <p:grpSpPr>
          <a:xfrm>
            <a:off x="8441880" y="2062413"/>
            <a:ext cx="77778" cy="46952"/>
            <a:chOff x="8578649" y="1664529"/>
            <a:chExt cx="77778" cy="4695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FBC6DC-C4BC-B348-958C-5D1C734C9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8649" y="1664529"/>
              <a:ext cx="34368" cy="469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79378A-6D8B-C543-BC45-D30682F2942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423" y="1664529"/>
              <a:ext cx="41004" cy="44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5185-70D5-E04D-84E4-D8E6D89D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7E8B8-E5EE-204E-9010-A25F1F2A2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03684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We are able to predict prices while gauging uncertainty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0.93 of observations fall under credible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670E4-C9A5-7F4A-B3D5-AF65736E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4535425" y="1362456"/>
            <a:ext cx="3922696" cy="34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3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{85E18645-76E2-314E-9C89-F935EBDEE915}tf10001058</Template>
  <TotalTime>297</TotalTime>
  <Words>232</Words>
  <Application>Microsoft Macintosh PowerPoint</Application>
  <PresentationFormat>On-screen Show (16:9)</PresentationFormat>
  <Paragraphs>52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Celestial</vt:lpstr>
      <vt:lpstr>What is a land worth?</vt:lpstr>
      <vt:lpstr>Problem Statement </vt:lpstr>
      <vt:lpstr>Approach</vt:lpstr>
      <vt:lpstr>The Landscape</vt:lpstr>
      <vt:lpstr>Price Per Meter </vt:lpstr>
      <vt:lpstr>Credible Predictions</vt:lpstr>
      <vt:lpstr>Flexibility</vt:lpstr>
      <vt:lpstr>”Ground” Truth?</vt:lpstr>
      <vt:lpstr>SUMMARY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land worth?</dc:title>
  <cp:lastModifiedBy>Omar Saleh</cp:lastModifiedBy>
  <cp:revision>20</cp:revision>
  <cp:lastPrinted>2019-02-09T10:01:50Z</cp:lastPrinted>
  <dcterms:modified xsi:type="dcterms:W3CDTF">2019-02-09T17:41:35Z</dcterms:modified>
</cp:coreProperties>
</file>